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7" r:id="rId2"/>
    <p:sldId id="259" r:id="rId3"/>
    <p:sldId id="260" r:id="rId4"/>
    <p:sldId id="322" r:id="rId5"/>
    <p:sldId id="351" r:id="rId6"/>
    <p:sldId id="354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352" r:id="rId15"/>
    <p:sldId id="275" r:id="rId16"/>
    <p:sldId id="277" r:id="rId17"/>
    <p:sldId id="278" r:id="rId18"/>
    <p:sldId id="280" r:id="rId19"/>
    <p:sldId id="282" r:id="rId20"/>
    <p:sldId id="284" r:id="rId21"/>
    <p:sldId id="287" r:id="rId22"/>
    <p:sldId id="288" r:id="rId23"/>
    <p:sldId id="292" r:id="rId24"/>
    <p:sldId id="353" r:id="rId25"/>
    <p:sldId id="293" r:id="rId26"/>
    <p:sldId id="294" r:id="rId27"/>
    <p:sldId id="345" r:id="rId28"/>
    <p:sldId id="355" r:id="rId29"/>
    <p:sldId id="356" r:id="rId30"/>
    <p:sldId id="343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6F903-E684-468A-A39E-FAA76E86095A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73DD36-DD16-405C-9648-5C29FE5652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0259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BD5F-30FF-4072-8531-8327B3F282B0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3C0C-EA16-4411-991B-577E638B13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BD5F-30FF-4072-8531-8327B3F282B0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3C0C-EA16-4411-991B-577E638B13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BD5F-30FF-4072-8531-8327B3F282B0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3C0C-EA16-4411-991B-577E638B13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BD5F-30FF-4072-8531-8327B3F282B0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3C0C-EA16-4411-991B-577E638B13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BD5F-30FF-4072-8531-8327B3F282B0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3C0C-EA16-4411-991B-577E638B13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BD5F-30FF-4072-8531-8327B3F282B0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3C0C-EA16-4411-991B-577E638B13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BD5F-30FF-4072-8531-8327B3F282B0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3C0C-EA16-4411-991B-577E638B13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BD5F-30FF-4072-8531-8327B3F282B0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3C0C-EA16-4411-991B-577E638B13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BD5F-30FF-4072-8531-8327B3F282B0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3C0C-EA16-4411-991B-577E638B13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BD5F-30FF-4072-8531-8327B3F282B0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3C0C-EA16-4411-991B-577E638B13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BD5F-30FF-4072-8531-8327B3F282B0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EE83C0C-EA16-4411-991B-577E638B13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C8BD5F-30FF-4072-8531-8327B3F282B0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E83C0C-EA16-4411-991B-577E638B130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1800" dirty="0" smtClean="0"/>
              <a:t>  </a:t>
            </a:r>
            <a:r>
              <a:rPr lang="en-US" sz="4800" b="1" dirty="0" smtClean="0">
                <a:solidFill>
                  <a:srgbClr val="FF0000"/>
                </a:solidFill>
              </a:rPr>
              <a:t>JAUNDICE IN PREGNANCY</a:t>
            </a:r>
          </a:p>
          <a:p>
            <a:pPr>
              <a:buNone/>
            </a:pPr>
            <a:endParaRPr lang="en-US" sz="4800" b="1" dirty="0" smtClean="0"/>
          </a:p>
          <a:p>
            <a:pPr>
              <a:buNone/>
            </a:pPr>
            <a:r>
              <a:rPr lang="en-US" sz="4800" b="1" dirty="0" smtClean="0"/>
              <a:t>   </a:t>
            </a:r>
          </a:p>
          <a:p>
            <a:pPr>
              <a:buNone/>
            </a:pPr>
            <a:r>
              <a:rPr lang="en-US" sz="4800" b="1" i="1" dirty="0" smtClean="0"/>
              <a:t>            </a:t>
            </a:r>
            <a:r>
              <a:rPr lang="en-US" sz="2400" b="1" i="1" dirty="0" smtClean="0">
                <a:solidFill>
                  <a:srgbClr val="002060"/>
                </a:solidFill>
              </a:rPr>
              <a:t> DR. MAYSARA MOHAMMED</a:t>
            </a:r>
          </a:p>
          <a:p>
            <a:pPr>
              <a:buNone/>
            </a:pPr>
            <a:r>
              <a:rPr lang="en-US" sz="2400" b="1" i="1" dirty="0" smtClean="0">
                <a:solidFill>
                  <a:srgbClr val="002060"/>
                </a:solidFill>
              </a:rPr>
              <a:t>                                     CABOG,FICMS</a:t>
            </a:r>
          </a:p>
          <a:p>
            <a:pPr>
              <a:buNone/>
            </a:pPr>
            <a:endParaRPr lang="en-US" sz="2400" b="1" i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2400" b="1" i="1" dirty="0" smtClean="0"/>
          </a:p>
          <a:p>
            <a:pPr>
              <a:buNone/>
            </a:pPr>
            <a:r>
              <a:rPr lang="en-US" sz="2400" b="1" i="1" dirty="0" smtClean="0"/>
              <a:t>            </a:t>
            </a:r>
            <a:endParaRPr lang="en-US" sz="2400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b="1" i="1" dirty="0" smtClean="0">
                <a:solidFill>
                  <a:srgbClr val="C00000"/>
                </a:solidFill>
              </a:rPr>
              <a:t>                </a:t>
            </a:r>
            <a:endParaRPr lang="en-US" sz="24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912"/>
          </a:xfrm>
        </p:spPr>
        <p:txBody>
          <a:bodyPr>
            <a:normAutofit fontScale="90000"/>
          </a:bodyPr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conjugated </a:t>
            </a:r>
            <a:r>
              <a:rPr lang="en-US" sz="2800" dirty="0" err="1" smtClean="0"/>
              <a:t>hyperbilirubinimia</a:t>
            </a:r>
            <a:r>
              <a:rPr lang="en-US" sz="2800" dirty="0" smtClean="0"/>
              <a:t> up to 5-15 mg/dl.</a:t>
            </a:r>
          </a:p>
          <a:p>
            <a:r>
              <a:rPr lang="en-US" sz="2800" dirty="0" smtClean="0"/>
              <a:t>↑ALT but </a:t>
            </a:r>
            <a:r>
              <a:rPr lang="en-US" sz="2800" dirty="0" smtClean="0">
                <a:latin typeface="Arial"/>
                <a:cs typeface="Arial"/>
              </a:rPr>
              <a:t>&lt;1000iu/ml.</a:t>
            </a:r>
          </a:p>
          <a:p>
            <a:r>
              <a:rPr lang="en-US" sz="2800" dirty="0" smtClean="0">
                <a:latin typeface="Arial"/>
                <a:cs typeface="Arial"/>
              </a:rPr>
              <a:t>Coagulopathy</a:t>
            </a:r>
          </a:p>
          <a:p>
            <a:r>
              <a:rPr lang="en-US" sz="2800" dirty="0" smtClean="0">
                <a:latin typeface="Arial"/>
                <a:cs typeface="Arial"/>
              </a:rPr>
              <a:t>hypoglycemia. </a:t>
            </a:r>
            <a:r>
              <a:rPr lang="en-US" sz="2800" dirty="0" err="1" smtClean="0">
                <a:latin typeface="Arial"/>
                <a:cs typeface="Arial"/>
              </a:rPr>
              <a:t>Hyperurecemia</a:t>
            </a:r>
            <a:r>
              <a:rPr lang="en-US" sz="2800" dirty="0" smtClean="0">
                <a:latin typeface="Arial"/>
                <a:cs typeface="Arial"/>
              </a:rPr>
              <a:t>,</a:t>
            </a:r>
          </a:p>
          <a:p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leukocytosis</a:t>
            </a:r>
            <a:r>
              <a:rPr lang="en-US" sz="2800" dirty="0" smtClean="0">
                <a:latin typeface="Arial"/>
                <a:cs typeface="Arial"/>
              </a:rPr>
              <a:t>,</a:t>
            </a:r>
          </a:p>
          <a:p>
            <a:r>
              <a:rPr lang="en-US" sz="2800" dirty="0" smtClean="0">
                <a:latin typeface="Arial"/>
                <a:cs typeface="Arial"/>
              </a:rPr>
              <a:t>USG, CT, MRI demonstrate fatty infiltration.</a:t>
            </a:r>
          </a:p>
          <a:p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liver biopsy is gold </a:t>
            </a:r>
            <a:r>
              <a:rPr lang="en-US" sz="2800" dirty="0" err="1" smtClean="0">
                <a:latin typeface="Arial"/>
                <a:cs typeface="Arial"/>
              </a:rPr>
              <a:t>standered</a:t>
            </a:r>
            <a:r>
              <a:rPr lang="en-US" sz="2800" dirty="0" smtClean="0">
                <a:latin typeface="Arial"/>
                <a:cs typeface="Arial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Arial"/>
                <a:cs typeface="Arial"/>
              </a:rPr>
              <a:t>      --</a:t>
            </a:r>
            <a:r>
              <a:rPr lang="en-US" sz="2800" dirty="0" err="1" smtClean="0">
                <a:latin typeface="Arial"/>
                <a:cs typeface="Arial"/>
              </a:rPr>
              <a:t>microvesicular</a:t>
            </a:r>
            <a:r>
              <a:rPr lang="en-US" sz="2800" dirty="0" smtClean="0">
                <a:latin typeface="Arial"/>
                <a:cs typeface="Arial"/>
              </a:rPr>
              <a:t> fatty infiltration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     </a:t>
            </a:r>
            <a:r>
              <a:rPr lang="en-US" b="1" dirty="0" smtClean="0">
                <a:solidFill>
                  <a:srgbClr val="C00000"/>
                </a:solidFill>
              </a:rPr>
              <a:t>Prognosis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Maternal mortality:10-15% </a:t>
            </a:r>
          </a:p>
          <a:p>
            <a:r>
              <a:rPr lang="en-US" sz="2400" dirty="0" smtClean="0"/>
              <a:t>Hepatic encephalopathy, DIC, Renal failure, PPH.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Fetal mortality: 15-20%</a:t>
            </a:r>
          </a:p>
          <a:p>
            <a:r>
              <a:rPr lang="en-US" sz="2400" dirty="0" smtClean="0"/>
              <a:t> IUD , prematurity.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Management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800" dirty="0" smtClean="0">
                <a:solidFill>
                  <a:srgbClr val="7030A0"/>
                </a:solidFill>
              </a:rPr>
              <a:t>Optimal management is prompt delivery prior to development of coagulopathy. Transfer to high dependency unit.</a:t>
            </a:r>
          </a:p>
          <a:p>
            <a:pPr algn="just"/>
            <a:r>
              <a:rPr lang="en-US" sz="2800" dirty="0"/>
              <a:t> </a:t>
            </a:r>
            <a:r>
              <a:rPr lang="en-US" sz="2800" dirty="0" smtClean="0"/>
              <a:t>FFP, platelets, blood </a:t>
            </a:r>
            <a:r>
              <a:rPr lang="en-US" sz="2800" dirty="0" err="1" smtClean="0"/>
              <a:t>transfusion,vit</a:t>
            </a:r>
            <a:r>
              <a:rPr lang="en-US" sz="2800" dirty="0" smtClean="0"/>
              <a:t> K to correct </a:t>
            </a:r>
            <a:r>
              <a:rPr lang="en-US" sz="2800" dirty="0" err="1" smtClean="0"/>
              <a:t>coagulopathy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/>
              <a:t> </a:t>
            </a:r>
            <a:r>
              <a:rPr lang="en-US" sz="2800" dirty="0" smtClean="0"/>
              <a:t>iv glucose to maintain </a:t>
            </a:r>
            <a:r>
              <a:rPr lang="en-US" sz="2800" dirty="0" err="1" smtClean="0"/>
              <a:t>normoglycemia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/>
              <a:t> </a:t>
            </a:r>
            <a:r>
              <a:rPr lang="en-US" sz="2800" dirty="0" smtClean="0"/>
              <a:t>monitor  LFT with PT. </a:t>
            </a:r>
          </a:p>
          <a:p>
            <a:pPr algn="just"/>
            <a:r>
              <a:rPr lang="en-US" sz="2800" dirty="0"/>
              <a:t> </a:t>
            </a:r>
            <a:r>
              <a:rPr lang="en-US" sz="2800" dirty="0" smtClean="0"/>
              <a:t>In  </a:t>
            </a:r>
            <a:r>
              <a:rPr lang="en-US" sz="2800" dirty="0" err="1" smtClean="0"/>
              <a:t>fulminant</a:t>
            </a:r>
            <a:r>
              <a:rPr lang="en-US" sz="2800" dirty="0" smtClean="0"/>
              <a:t> hepatic failure liver transplantation is only treatment.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</a:rPr>
              <a:t>Intrahepatic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cholestasis</a:t>
            </a:r>
            <a:r>
              <a:rPr lang="en-US" b="1" dirty="0" smtClean="0">
                <a:solidFill>
                  <a:srgbClr val="C00000"/>
                </a:solidFill>
              </a:rPr>
              <a:t> of pregnancy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4100" dirty="0" smtClean="0"/>
              <a:t>Typically manifest in 3</a:t>
            </a:r>
            <a:r>
              <a:rPr lang="en-US" sz="4100" baseline="30000" dirty="0" smtClean="0"/>
              <a:t>rd</a:t>
            </a:r>
            <a:r>
              <a:rPr lang="en-US" sz="4100" dirty="0" smtClean="0"/>
              <a:t> trimester .</a:t>
            </a:r>
          </a:p>
          <a:p>
            <a:pPr marL="457200" lvl="1" indent="0">
              <a:lnSpc>
                <a:spcPct val="90000"/>
              </a:lnSpc>
              <a:buNone/>
              <a:defRPr/>
            </a:pPr>
            <a:r>
              <a:rPr lang="en-US" sz="4100" dirty="0" err="1" smtClean="0"/>
              <a:t>Puritus</a:t>
            </a:r>
            <a:r>
              <a:rPr lang="en-US" sz="4100" dirty="0" smtClean="0"/>
              <a:t> without rash usually involves the trunk and the extremities, including the palms and the soles of the </a:t>
            </a:r>
            <a:r>
              <a:rPr lang="en-US" sz="4100" dirty="0" err="1" smtClean="0"/>
              <a:t>feet,may</a:t>
            </a:r>
            <a:r>
              <a:rPr lang="en-US" sz="4100" dirty="0" smtClean="0"/>
              <a:t> lead to insomnia .</a:t>
            </a:r>
          </a:p>
          <a:p>
            <a:pPr marL="457200" lvl="1" indent="0">
              <a:lnSpc>
                <a:spcPct val="90000"/>
              </a:lnSpc>
              <a:buNone/>
              <a:defRPr/>
            </a:pPr>
            <a:endParaRPr lang="en-US" sz="4100" dirty="0" smtClean="0"/>
          </a:p>
          <a:p>
            <a:pPr lvl="1">
              <a:lnSpc>
                <a:spcPct val="90000"/>
              </a:lnSpc>
              <a:buFont typeface="Wingdings" charset="2"/>
              <a:buChar char="²"/>
              <a:defRPr/>
            </a:pPr>
            <a:r>
              <a:rPr lang="en-US" sz="4100" dirty="0" smtClean="0"/>
              <a:t>Disappears 24-48 hours postpartum (but biochemical and histological abnormalities take longer to resolve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4100" dirty="0" smtClean="0"/>
              <a:t>Dark </a:t>
            </a:r>
            <a:r>
              <a:rPr lang="en-US" sz="4100" dirty="0" err="1" smtClean="0"/>
              <a:t>colour</a:t>
            </a:r>
            <a:r>
              <a:rPr lang="en-US" sz="4100" dirty="0" smtClean="0"/>
              <a:t> urine.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4100" dirty="0" smtClean="0"/>
              <a:t>Jaundice seen in 10% cases usually mild ,develop 1-4 wks after pruritus.</a:t>
            </a:r>
          </a:p>
          <a:p>
            <a:pPr>
              <a:buNone/>
            </a:pP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</a:rPr>
              <a:t>Intrahepatic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cholestasis</a:t>
            </a:r>
            <a:r>
              <a:rPr lang="en-US" b="1" dirty="0" smtClean="0">
                <a:solidFill>
                  <a:srgbClr val="C00000"/>
                </a:solidFill>
              </a:rPr>
              <a:t> of pregnancy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 </a:t>
            </a:r>
            <a:r>
              <a:rPr lang="en-US" sz="2800" b="1" i="1" dirty="0" smtClean="0">
                <a:solidFill>
                  <a:srgbClr val="002060"/>
                </a:solidFill>
              </a:rPr>
              <a:t>ETIOLOGY:</a:t>
            </a:r>
          </a:p>
          <a:p>
            <a:pPr algn="just"/>
            <a:r>
              <a:rPr lang="en-US" sz="2800" dirty="0" smtClean="0"/>
              <a:t> Hereditary hepatic ↑ sensitivity of pregnancy hormone     → affects gallbladder function →slow or stop the bile flow  →build up of bile acid in liver.</a:t>
            </a:r>
          </a:p>
          <a:p>
            <a:pPr algn="just"/>
            <a:r>
              <a:rPr lang="en-US" sz="2800" i="1" dirty="0" smtClean="0">
                <a:solidFill>
                  <a:srgbClr val="0070C0"/>
                </a:solidFill>
              </a:rPr>
              <a:t>LAB STUDY</a:t>
            </a:r>
          </a:p>
          <a:p>
            <a:pPr algn="just"/>
            <a:r>
              <a:rPr lang="en-US" sz="2800" i="1" dirty="0" smtClean="0">
                <a:solidFill>
                  <a:srgbClr val="0070C0"/>
                </a:solidFill>
              </a:rPr>
              <a:t> </a:t>
            </a:r>
            <a:r>
              <a:rPr lang="en-US" sz="2800" i="1" dirty="0">
                <a:solidFill>
                  <a:srgbClr val="0070C0"/>
                </a:solidFill>
              </a:rPr>
              <a:t>Increase </a:t>
            </a:r>
            <a:r>
              <a:rPr lang="en-US" sz="2800" i="1" dirty="0" err="1">
                <a:solidFill>
                  <a:srgbClr val="0070C0"/>
                </a:solidFill>
              </a:rPr>
              <a:t>Sr.bile</a:t>
            </a:r>
            <a:r>
              <a:rPr lang="en-US" sz="2800" i="1" dirty="0">
                <a:solidFill>
                  <a:srgbClr val="0070C0"/>
                </a:solidFill>
              </a:rPr>
              <a:t> acid </a:t>
            </a:r>
            <a:r>
              <a:rPr lang="en-US" sz="2800" i="1" dirty="0" smtClean="0">
                <a:solidFill>
                  <a:srgbClr val="0070C0"/>
                </a:solidFill>
              </a:rPr>
              <a:t>and/or abnormal </a:t>
            </a:r>
            <a:r>
              <a:rPr lang="en-US" sz="2800" i="1" dirty="0">
                <a:solidFill>
                  <a:srgbClr val="0070C0"/>
                </a:solidFill>
              </a:rPr>
              <a:t>LFT.</a:t>
            </a:r>
            <a:endParaRPr lang="en-US" sz="2800" dirty="0"/>
          </a:p>
          <a:p>
            <a:pPr algn="just"/>
            <a:r>
              <a:rPr lang="en-US" sz="2800" dirty="0"/>
              <a:t>AST &amp;ALT mildly increase.</a:t>
            </a:r>
          </a:p>
          <a:p>
            <a:pPr algn="just"/>
            <a:r>
              <a:rPr lang="en-US" sz="2800" dirty="0"/>
              <a:t>↑conjugated bilirubin 20% cases. But level between 2-5mg/dl</a:t>
            </a:r>
          </a:p>
          <a:p>
            <a:pPr marL="514350" indent="-514350" algn="just">
              <a:buFont typeface="+mj-lt"/>
              <a:buAutoNum type="romanLcPeriod"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      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686800" cy="5562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Antihistamines and topical emollients 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400" dirty="0" err="1" smtClean="0">
                <a:solidFill>
                  <a:srgbClr val="0070C0"/>
                </a:solidFill>
              </a:rPr>
              <a:t>Ursodeoxycholic</a:t>
            </a:r>
            <a:r>
              <a:rPr lang="en-US" sz="2400" dirty="0" smtClean="0">
                <a:solidFill>
                  <a:srgbClr val="0070C0"/>
                </a:solidFill>
              </a:rPr>
              <a:t> acid(UDCA):</a:t>
            </a:r>
            <a:r>
              <a:rPr lang="en-US" sz="2400" dirty="0" smtClean="0"/>
              <a:t>10-20mg/kg/day,  relieves  purities by decreasing the concentration of bile acid.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14350" indent="-514350">
              <a:buNone/>
            </a:pPr>
            <a:r>
              <a:rPr lang="en-US" sz="2400" dirty="0" smtClean="0"/>
              <a:t>                   ---</a:t>
            </a:r>
            <a:r>
              <a:rPr lang="en-US" sz="2400" dirty="0" smtClean="0">
                <a:solidFill>
                  <a:srgbClr val="7030A0"/>
                </a:solidFill>
              </a:rPr>
              <a:t>liver function  test should be repeated weekly until</a:t>
            </a:r>
          </a:p>
          <a:p>
            <a:pPr marL="514350" indent="-514350"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                        delivery and at 6weeks postpartum to ensure </a:t>
            </a:r>
          </a:p>
          <a:p>
            <a:pPr marL="514350" indent="-514350"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                        return to normal baseline.</a:t>
            </a:r>
            <a:r>
              <a:rPr lang="en-US" sz="2400" dirty="0" smtClean="0"/>
              <a:t> . </a:t>
            </a:r>
          </a:p>
          <a:p>
            <a:pPr marL="514350" indent="-514350">
              <a:buNone/>
            </a:pPr>
            <a:r>
              <a:rPr lang="en-US" sz="2400" dirty="0" smtClean="0"/>
              <a:t>     Water soluble </a:t>
            </a:r>
            <a:r>
              <a:rPr lang="en-US" sz="2400" dirty="0" err="1" smtClean="0">
                <a:solidFill>
                  <a:srgbClr val="0070C0"/>
                </a:solidFill>
              </a:rPr>
              <a:t>Vit</a:t>
            </a:r>
            <a:r>
              <a:rPr lang="en-US" sz="2400" dirty="0" smtClean="0">
                <a:solidFill>
                  <a:srgbClr val="0070C0"/>
                </a:solidFill>
              </a:rPr>
              <a:t>-k:</a:t>
            </a:r>
            <a:r>
              <a:rPr lang="en-US" sz="2400" dirty="0" smtClean="0"/>
              <a:t>  10 mg daily</a:t>
            </a:r>
            <a:endParaRPr lang="en-US" sz="2400" dirty="0" smtClean="0">
              <a:solidFill>
                <a:srgbClr val="7030A0"/>
              </a:solidFill>
            </a:endParaRPr>
          </a:p>
          <a:p>
            <a:pPr marL="514350" indent="-514350">
              <a:buNone/>
            </a:pPr>
            <a:endParaRPr lang="en-US" sz="2400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Prognosis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62500" lnSpcReduction="20000"/>
          </a:bodyPr>
          <a:lstStyle/>
          <a:p>
            <a:r>
              <a:rPr lang="en-US" sz="5100" i="1" dirty="0" smtClean="0">
                <a:solidFill>
                  <a:srgbClr val="002060"/>
                </a:solidFill>
              </a:rPr>
              <a:t>Fetal risk:</a:t>
            </a:r>
          </a:p>
          <a:p>
            <a:pPr>
              <a:buNone/>
            </a:pPr>
            <a:r>
              <a:rPr lang="en-US" sz="5100" i="1" dirty="0" smtClean="0">
                <a:solidFill>
                  <a:srgbClr val="002060"/>
                </a:solidFill>
              </a:rPr>
              <a:t> -- </a:t>
            </a:r>
            <a:r>
              <a:rPr lang="en-US" sz="4000" dirty="0" smtClean="0"/>
              <a:t>morbidity increase if bile acid more than 40micmol/l,</a:t>
            </a:r>
          </a:p>
          <a:p>
            <a:pPr>
              <a:buNone/>
            </a:pPr>
            <a:r>
              <a:rPr lang="en-US" sz="4000" dirty="0" smtClean="0"/>
              <a:t>             -preterm delivery </a:t>
            </a:r>
          </a:p>
          <a:p>
            <a:pPr>
              <a:buNone/>
            </a:pPr>
            <a:r>
              <a:rPr lang="en-US" sz="4000" dirty="0" smtClean="0"/>
              <a:t>             -</a:t>
            </a:r>
            <a:r>
              <a:rPr lang="en-US" sz="4000" dirty="0" err="1" smtClean="0"/>
              <a:t>intrapartum</a:t>
            </a:r>
            <a:r>
              <a:rPr lang="en-US" sz="4000" dirty="0" smtClean="0"/>
              <a:t> fetal distress.   -  meconium aspiration. –IUD so induction of </a:t>
            </a:r>
            <a:r>
              <a:rPr lang="en-US" sz="4000" dirty="0" err="1" smtClean="0"/>
              <a:t>labour</a:t>
            </a:r>
            <a:r>
              <a:rPr lang="en-US" sz="4000" dirty="0" smtClean="0"/>
              <a:t> after 37week is usually planned.</a:t>
            </a:r>
          </a:p>
          <a:p>
            <a:endParaRPr lang="en-US" sz="5100" i="1" dirty="0" smtClean="0">
              <a:solidFill>
                <a:srgbClr val="002060"/>
              </a:solidFill>
            </a:endParaRPr>
          </a:p>
          <a:p>
            <a:r>
              <a:rPr lang="en-US" sz="5100" i="1" dirty="0" smtClean="0">
                <a:solidFill>
                  <a:srgbClr val="002060"/>
                </a:solidFill>
              </a:rPr>
              <a:t>Maternal risk:</a:t>
            </a:r>
          </a:p>
          <a:p>
            <a:pPr>
              <a:buNone/>
            </a:pPr>
            <a:r>
              <a:rPr lang="en-US" sz="2400" dirty="0" smtClean="0"/>
              <a:t>              -</a:t>
            </a:r>
            <a:r>
              <a:rPr lang="en-US" sz="4500" dirty="0" smtClean="0"/>
              <a:t>↑caesarean section rate     -PPH </a:t>
            </a:r>
          </a:p>
          <a:p>
            <a:pPr>
              <a:buNone/>
            </a:pPr>
            <a:r>
              <a:rPr lang="en-US" sz="4500" dirty="0" smtClean="0"/>
              <a:t>               - recurrence in next pregnancy.</a:t>
            </a:r>
          </a:p>
          <a:p>
            <a:pPr>
              <a:buNone/>
            </a:pPr>
            <a:r>
              <a:rPr lang="en-US" sz="4500" dirty="0" smtClean="0"/>
              <a:t>     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C00000"/>
                </a:solidFill>
              </a:rPr>
              <a:t>HELLP syndrome</a:t>
            </a:r>
            <a:endParaRPr lang="en-US" sz="4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4678363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/>
              <a:t> characterized by </a:t>
            </a:r>
            <a:r>
              <a:rPr lang="en-US" sz="2800" dirty="0" err="1" smtClean="0"/>
              <a:t>haemolysis</a:t>
            </a:r>
            <a:r>
              <a:rPr lang="en-US" sz="2800" dirty="0" smtClean="0"/>
              <a:t>, elevated liver enzyme ,low platelet.</a:t>
            </a:r>
          </a:p>
          <a:p>
            <a:pPr algn="just"/>
            <a:r>
              <a:rPr lang="en-US" sz="2800" dirty="0" smtClean="0"/>
              <a:t>Majority with HELLP syndrome have HTN and </a:t>
            </a:r>
            <a:r>
              <a:rPr lang="en-US" sz="2800" dirty="0" err="1" smtClean="0"/>
              <a:t>proteinuria</a:t>
            </a:r>
            <a:r>
              <a:rPr lang="en-US" sz="2800" dirty="0" smtClean="0"/>
              <a:t>, but it may absent in10-20% cases.</a:t>
            </a:r>
            <a:r>
              <a:rPr lang="en-US" sz="2800" i="1" dirty="0" smtClean="0">
                <a:solidFill>
                  <a:srgbClr val="0070C0"/>
                </a:solidFill>
              </a:rPr>
              <a:t> </a:t>
            </a:r>
          </a:p>
          <a:p>
            <a:pPr algn="just"/>
            <a:r>
              <a:rPr lang="en-US" sz="2800" i="1" dirty="0" smtClean="0">
                <a:solidFill>
                  <a:srgbClr val="0070C0"/>
                </a:solidFill>
              </a:rPr>
              <a:t>Clinical picture</a:t>
            </a:r>
            <a:r>
              <a:rPr lang="en-US" sz="2800" dirty="0" smtClean="0"/>
              <a:t>: nausea, vomiting, malaise, headache, upper abdominal pain, HTN, </a:t>
            </a:r>
          </a:p>
          <a:p>
            <a:pPr algn="just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i="1" dirty="0" smtClean="0">
                <a:solidFill>
                  <a:srgbClr val="0070C0"/>
                </a:solidFill>
              </a:rPr>
              <a:t>DIAGNOSIS  </a:t>
            </a:r>
          </a:p>
          <a:p>
            <a:pPr>
              <a:buFont typeface="Wingdings" pitchFamily="2" charset="2"/>
              <a:buChar char="q"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Peripheral smear: features of </a:t>
            </a:r>
            <a:r>
              <a:rPr lang="en-US" sz="2800" dirty="0" err="1" smtClean="0"/>
              <a:t>hemolysis</a:t>
            </a:r>
            <a:r>
              <a:rPr lang="en-US" sz="2800" dirty="0" smtClean="0"/>
              <a:t> </a:t>
            </a:r>
            <a:r>
              <a:rPr lang="en-US" sz="2800" dirty="0" err="1" smtClean="0"/>
              <a:t>i.e</a:t>
            </a:r>
            <a:r>
              <a:rPr lang="en-US" sz="2800" dirty="0" smtClean="0"/>
              <a:t> </a:t>
            </a:r>
            <a:r>
              <a:rPr lang="en-US" sz="2800" dirty="0" err="1" smtClean="0"/>
              <a:t>schizocytes</a:t>
            </a:r>
            <a:r>
              <a:rPr lang="en-US" sz="2800" dirty="0" smtClean="0"/>
              <a:t>, Burr </a:t>
            </a:r>
            <a:r>
              <a:rPr lang="en-US" sz="2800" dirty="0" err="1" smtClean="0"/>
              <a:t>cells,↑reticulocytes</a:t>
            </a:r>
            <a:r>
              <a:rPr lang="en-US" sz="2800" dirty="0" smtClean="0"/>
              <a:t>, ↑LDH. ↑</a:t>
            </a:r>
            <a:r>
              <a:rPr lang="en-US" sz="2800" dirty="0" err="1" smtClean="0"/>
              <a:t>Uncojugated</a:t>
            </a:r>
            <a:r>
              <a:rPr lang="en-US" sz="2800" dirty="0" smtClean="0"/>
              <a:t> </a:t>
            </a:r>
            <a:r>
              <a:rPr lang="en-US" sz="2800" dirty="0" err="1" smtClean="0"/>
              <a:t>bilirubin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 -- thrombocytopenia.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Elevated liver enzyme--↑ALT and AST.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CT or USG if </a:t>
            </a:r>
            <a:r>
              <a:rPr lang="en-US" sz="2800" dirty="0" err="1" smtClean="0"/>
              <a:t>subcapsular</a:t>
            </a:r>
            <a:r>
              <a:rPr lang="en-US" sz="2800" dirty="0" smtClean="0"/>
              <a:t> hematoma is suspected.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C00000"/>
                </a:solidFill>
              </a:rPr>
              <a:t>Management</a:t>
            </a:r>
            <a:endParaRPr lang="en-US" sz="4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Stabilizes maternal condition.</a:t>
            </a:r>
          </a:p>
          <a:p>
            <a:pPr algn="just"/>
            <a:r>
              <a:rPr lang="en-US" sz="2800" dirty="0" smtClean="0"/>
              <a:t>Control HTN.</a:t>
            </a:r>
          </a:p>
          <a:p>
            <a:pPr algn="just"/>
            <a:r>
              <a:rPr lang="en-US" sz="2800" dirty="0" err="1" smtClean="0"/>
              <a:t>Antiseizure</a:t>
            </a:r>
            <a:r>
              <a:rPr lang="en-US" sz="2800" dirty="0" smtClean="0"/>
              <a:t> prophylaxis with mgso4.</a:t>
            </a:r>
          </a:p>
          <a:p>
            <a:pPr algn="just"/>
            <a:r>
              <a:rPr lang="en-US" sz="2800" dirty="0" smtClean="0"/>
              <a:t>Correct </a:t>
            </a:r>
            <a:r>
              <a:rPr lang="en-US" sz="2800" dirty="0" err="1" smtClean="0"/>
              <a:t>coagulopathy</a:t>
            </a:r>
            <a:r>
              <a:rPr lang="en-US" sz="2800" dirty="0" smtClean="0"/>
              <a:t>. Assessment of fetal wellbeing.</a:t>
            </a:r>
          </a:p>
          <a:p>
            <a:pPr algn="just"/>
            <a:r>
              <a:rPr lang="en-US" sz="2800" b="1" dirty="0" smtClean="0">
                <a:solidFill>
                  <a:srgbClr val="7030A0"/>
                </a:solidFill>
              </a:rPr>
              <a:t>Definitive therapy is delivery irrespective of gestation.</a:t>
            </a:r>
          </a:p>
          <a:p>
            <a:pPr algn="just"/>
            <a:r>
              <a:rPr lang="en-US" sz="2800" dirty="0" smtClean="0"/>
              <a:t>Mode of delivery: vaginal delivery preferred.</a:t>
            </a:r>
            <a:r>
              <a:rPr lang="en-US" sz="2800" dirty="0" smtClean="0">
                <a:latin typeface="Arial"/>
                <a:cs typeface="Arial"/>
              </a:rPr>
              <a:t>.</a:t>
            </a:r>
          </a:p>
          <a:p>
            <a:pPr algn="just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 smtClean="0"/>
              <a:t>Yellow discoloration of skin, conjunctiva, sclera and mucosa associated with rise in serum </a:t>
            </a:r>
            <a:r>
              <a:rPr lang="en-US" sz="3200" dirty="0" err="1" smtClean="0"/>
              <a:t>bilirubin</a:t>
            </a:r>
            <a:r>
              <a:rPr lang="en-US" sz="3200" dirty="0" smtClean="0"/>
              <a:t> above 2mg/dl</a:t>
            </a:r>
          </a:p>
          <a:p>
            <a:pPr algn="just">
              <a:buNone/>
            </a:pPr>
            <a:r>
              <a:rPr lang="en-US" sz="3200" dirty="0" smtClean="0"/>
              <a:t>( </a:t>
            </a:r>
            <a:r>
              <a:rPr lang="en-US" sz="3200" smtClean="0"/>
              <a:t>normal 0.2-1mg/dl</a:t>
            </a:r>
            <a:r>
              <a:rPr lang="en-US" sz="3200" dirty="0" smtClean="0"/>
              <a:t>)</a:t>
            </a:r>
          </a:p>
          <a:p>
            <a:pPr algn="just">
              <a:buNone/>
            </a:pPr>
            <a:endParaRPr lang="en-US" dirty="0"/>
          </a:p>
        </p:txBody>
      </p:sp>
      <p:pic>
        <p:nvPicPr>
          <p:cNvPr id="1026" name="Picture 2" descr="C:\Users\user\Desktop\aug\princ_rm_photo_of_person_with_jaundic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057400"/>
            <a:ext cx="40386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Hyper emesis </a:t>
            </a:r>
            <a:r>
              <a:rPr lang="en-US" b="1" dirty="0" err="1" smtClean="0">
                <a:solidFill>
                  <a:srgbClr val="C00000"/>
                </a:solidFill>
              </a:rPr>
              <a:t>gravidarum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/>
              <a:t>Extreme of spectrum of morning sickness.</a:t>
            </a:r>
          </a:p>
          <a:p>
            <a:pPr algn="just"/>
            <a:r>
              <a:rPr lang="en-US" sz="2800" dirty="0" smtClean="0"/>
              <a:t>c/b intractable nausea, vomiting ,dehydration, metabolic  alkalosis, electrolyte imbalance, weight loss.</a:t>
            </a:r>
          </a:p>
          <a:p>
            <a:pPr marL="514350" indent="-514350" algn="just">
              <a:buFont typeface="+mj-lt"/>
              <a:buAutoNum type="alphaLcParenR"/>
            </a:pPr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Management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Hospitalization in severe case,</a:t>
            </a:r>
          </a:p>
          <a:p>
            <a:r>
              <a:rPr lang="en-US" sz="2800" dirty="0" smtClean="0"/>
              <a:t>Restriction of oral fluid, and iv fluid given to correct dehydration.</a:t>
            </a:r>
          </a:p>
          <a:p>
            <a:r>
              <a:rPr lang="en-US" sz="2800" dirty="0" smtClean="0"/>
              <a:t>Anti emetics and B1.</a:t>
            </a:r>
          </a:p>
          <a:p>
            <a:r>
              <a:rPr lang="en-US" sz="2800" dirty="0" smtClean="0"/>
              <a:t>steroid use in severe case.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Acute viral hepatitis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b="1" i="1" dirty="0" smtClean="0">
                <a:solidFill>
                  <a:srgbClr val="7030A0"/>
                </a:solidFill>
              </a:rPr>
              <a:t>The commonest cause of jaundice in pregnancy.</a:t>
            </a:r>
          </a:p>
          <a:p>
            <a:r>
              <a:rPr lang="en-US" dirty="0" smtClean="0"/>
              <a:t>Caused by </a:t>
            </a:r>
            <a:r>
              <a:rPr lang="en-US" dirty="0" err="1" smtClean="0"/>
              <a:t>hepatiti</a:t>
            </a:r>
            <a:r>
              <a:rPr lang="en-US" dirty="0" smtClean="0"/>
              <a:t> A,B,C,D,E or herpes </a:t>
            </a:r>
            <a:r>
              <a:rPr lang="en-US" dirty="0" err="1" smtClean="0"/>
              <a:t>simplexVIRUS</a:t>
            </a:r>
            <a:endParaRPr lang="en-US" dirty="0" smtClean="0"/>
          </a:p>
          <a:p>
            <a:r>
              <a:rPr lang="en-US" dirty="0" smtClean="0"/>
              <a:t>Acute viral hepatitis in the first trimester--</a:t>
            </a:r>
            <a:r>
              <a:rPr lang="en-US" dirty="0" smtClean="0">
                <a:sym typeface="Wingdings" pitchFamily="2" charset="2"/>
              </a:rPr>
              <a:t>higher rate of miscarriage</a:t>
            </a:r>
            <a:r>
              <a:rPr lang="en-US" dirty="0" smtClean="0"/>
              <a:t> .</a:t>
            </a:r>
          </a:p>
          <a:p>
            <a:r>
              <a:rPr lang="en-US" dirty="0" smtClean="0"/>
              <a:t>Clinical picture is as in non pregnant except for hepatitis E which may lead to </a:t>
            </a:r>
            <a:r>
              <a:rPr lang="en-US" dirty="0" err="1" smtClean="0"/>
              <a:t>fulminant</a:t>
            </a:r>
            <a:r>
              <a:rPr lang="en-US" dirty="0" smtClean="0"/>
              <a:t> hepatic failure especially in </a:t>
            </a:r>
            <a:r>
              <a:rPr lang="en-US" dirty="0" err="1" smtClean="0"/>
              <a:t>primigravida</a:t>
            </a:r>
            <a:r>
              <a:rPr lang="en-US" dirty="0" smtClean="0"/>
              <a:t> in the third trimester and for herpes simplex(the outcome is improved by </a:t>
            </a:r>
            <a:r>
              <a:rPr lang="en-US" dirty="0" err="1" smtClean="0"/>
              <a:t>aciclovir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295400"/>
          </a:xfrm>
        </p:spPr>
        <p:txBody>
          <a:bodyPr>
            <a:noAutofit/>
          </a:bodyPr>
          <a:lstStyle/>
          <a:p>
            <a:pPr lvl="8" algn="ctr" rtl="0">
              <a:spcBef>
                <a:spcPct val="0"/>
              </a:spcBef>
            </a:pPr>
            <a:r>
              <a:rPr lang="en-US" sz="4400" b="1" dirty="0" smtClean="0">
                <a:solidFill>
                  <a:srgbClr val="C00000"/>
                </a:solidFill>
              </a:rPr>
              <a:t>Hepatitis A:</a:t>
            </a:r>
            <a:br>
              <a:rPr lang="en-US" sz="4400" b="1" dirty="0" smtClean="0">
                <a:solidFill>
                  <a:srgbClr val="C00000"/>
                </a:solidFill>
              </a:rPr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/>
          </a:bodyPr>
          <a:lstStyle/>
          <a:p>
            <a:pPr lvl="8" algn="ctr">
              <a:buNone/>
            </a:pPr>
            <a:endParaRPr lang="en-US" sz="2400" b="1" dirty="0" smtClean="0">
              <a:solidFill>
                <a:srgbClr val="C00000"/>
              </a:solidFill>
            </a:endParaRPr>
          </a:p>
          <a:p>
            <a:pPr algn="just"/>
            <a:r>
              <a:rPr lang="en-IN" sz="2800" dirty="0" smtClean="0"/>
              <a:t>It does not appear to alter the normal course of pregnancy, nor does pregnancy appear to influence the natural history of hepatitis A</a:t>
            </a:r>
            <a:r>
              <a:rPr lang="en-US" sz="2800" dirty="0" smtClean="0"/>
              <a:t>,vertical transmission is very rare.</a:t>
            </a:r>
          </a:p>
          <a:p>
            <a:pPr algn="just"/>
            <a:r>
              <a:rPr lang="en-US" sz="2800" dirty="0" smtClean="0"/>
              <a:t>Post exposure </a:t>
            </a:r>
            <a:r>
              <a:rPr lang="en-US" sz="2800" dirty="0" err="1" smtClean="0"/>
              <a:t>immunoglobin</a:t>
            </a:r>
            <a:r>
              <a:rPr lang="en-US" sz="2800" dirty="0" smtClean="0"/>
              <a:t> and vaccine may be given to </a:t>
            </a:r>
            <a:r>
              <a:rPr lang="en-US" sz="2800" dirty="0" err="1" smtClean="0"/>
              <a:t>seronagative</a:t>
            </a:r>
            <a:r>
              <a:rPr lang="en-US" sz="2800" dirty="0" smtClean="0"/>
              <a:t>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Hepatitis B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As a rule, maternal hepatitis B virus infection does not influence the course of pregnancy, nor does pregnancy alter the natural history of maternal hepatitis B infection.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Vertical transmission is 20-30%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C00000"/>
                </a:solidFill>
              </a:rPr>
              <a:t>Hepatitis B</a:t>
            </a:r>
            <a:r>
              <a:rPr lang="en-US" sz="4800" b="1" dirty="0" smtClean="0">
                <a:solidFill>
                  <a:srgbClr val="C00000"/>
                </a:solidFill>
              </a:rPr>
              <a:t/>
            </a:r>
            <a:br>
              <a:rPr lang="en-US" sz="4800" b="1" dirty="0" smtClean="0">
                <a:solidFill>
                  <a:srgbClr val="C00000"/>
                </a:solidFill>
              </a:rPr>
            </a:b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55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pPr algn="just"/>
            <a:r>
              <a:rPr lang="en-US" sz="2800" dirty="0" smtClean="0"/>
              <a:t>Post exposure </a:t>
            </a:r>
            <a:r>
              <a:rPr lang="en-US" sz="2800" dirty="0" err="1" smtClean="0"/>
              <a:t>immunoglobin</a:t>
            </a:r>
            <a:r>
              <a:rPr lang="en-US" sz="2800" dirty="0" smtClean="0"/>
              <a:t>  and vaccination should be given to </a:t>
            </a:r>
            <a:r>
              <a:rPr lang="en-US" sz="2800" dirty="0" err="1" smtClean="0"/>
              <a:t>sero</a:t>
            </a:r>
            <a:r>
              <a:rPr lang="en-US" sz="2800" dirty="0" smtClean="0"/>
              <a:t> negative pregnant women.</a:t>
            </a:r>
          </a:p>
          <a:p>
            <a:pPr algn="just"/>
            <a:r>
              <a:rPr lang="en-US" sz="2800" dirty="0" smtClean="0"/>
              <a:t>All infant born of </a:t>
            </a:r>
            <a:r>
              <a:rPr lang="en-US" sz="2800" dirty="0" err="1" smtClean="0"/>
              <a:t>sero</a:t>
            </a:r>
            <a:r>
              <a:rPr lang="en-US" sz="2800" dirty="0" smtClean="0"/>
              <a:t> positive mother must 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receive HBIG and first dose of Hep B vaccine  within 24 hrs at birth </a:t>
            </a:r>
          </a:p>
          <a:p>
            <a:pPr algn="just"/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Antivirals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IN" sz="2800" dirty="0" err="1" smtClean="0"/>
              <a:t>Telbivudine</a:t>
            </a:r>
            <a:r>
              <a:rPr lang="en-IN" sz="2800" dirty="0" smtClean="0"/>
              <a:t> and </a:t>
            </a:r>
            <a:r>
              <a:rPr lang="en-IN" sz="2800" dirty="0" err="1" smtClean="0"/>
              <a:t>tenofovir</a:t>
            </a:r>
            <a:r>
              <a:rPr lang="en-IN" sz="2800" dirty="0" smtClean="0"/>
              <a:t>)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given to those mothers who are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HBeAg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 positive and whose  with high viral load</a:t>
            </a:r>
          </a:p>
          <a:p>
            <a:pPr algn="just"/>
            <a:endParaRPr lang="en-US" dirty="0" smtClean="0"/>
          </a:p>
          <a:p>
            <a:endParaRPr lang="en-US" sz="2400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Hepatitis C </a:t>
            </a:r>
            <a:br>
              <a:rPr lang="en-US" b="1" dirty="0" smtClean="0">
                <a:solidFill>
                  <a:srgbClr val="C00000"/>
                </a:solidFill>
              </a:rPr>
            </a:b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800" dirty="0" smtClean="0"/>
              <a:t> Vertical transmission 5-10%.</a:t>
            </a:r>
          </a:p>
          <a:p>
            <a:r>
              <a:rPr lang="en-US" sz="2800" dirty="0" smtClean="0"/>
              <a:t>Diagnosed by HC antibody and RNA-PCR.</a:t>
            </a:r>
          </a:p>
          <a:p>
            <a:r>
              <a:rPr lang="en-US" sz="2800" dirty="0" smtClean="0"/>
              <a:t>NO vaccination is available.</a:t>
            </a:r>
          </a:p>
          <a:p>
            <a:r>
              <a:rPr lang="en-US" sz="2800" dirty="0" smtClean="0"/>
              <a:t> Invasive procedures (e.g., amniocentesis, invasive fetal monitoring)should be avoided in mothers with hepatitis B and C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Hepatitis D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 Delta virus; defective RNA virus.</a:t>
            </a:r>
          </a:p>
          <a:p>
            <a:r>
              <a:rPr lang="en-US" dirty="0" smtClean="0"/>
              <a:t> Must co-infect with HBV.</a:t>
            </a:r>
          </a:p>
          <a:p>
            <a:r>
              <a:rPr lang="en-US" dirty="0" smtClean="0"/>
              <a:t>Transmission similar to HBV.</a:t>
            </a:r>
          </a:p>
          <a:p>
            <a:r>
              <a:rPr lang="en-US" dirty="0" smtClean="0"/>
              <a:t>Chronic co-infection with HBV and HDV  is more severe.</a:t>
            </a:r>
          </a:p>
          <a:p>
            <a:r>
              <a:rPr lang="en-US" dirty="0" smtClean="0"/>
              <a:t> Neonatal transmission is unusual.</a:t>
            </a:r>
            <a:endParaRPr lang="en-IN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Autoimmune </a:t>
            </a:r>
            <a:r>
              <a:rPr lang="en-US" sz="3200" dirty="0" err="1" smtClean="0"/>
              <a:t>hepatitis</a:t>
            </a:r>
            <a:r>
              <a:rPr lang="en-US" dirty="0" err="1" smtClean="0"/>
              <a:t>Progressive</a:t>
            </a:r>
            <a:r>
              <a:rPr lang="en-US" dirty="0" smtClean="0"/>
              <a:t> </a:t>
            </a:r>
            <a:r>
              <a:rPr lang="en-US" dirty="0" err="1" smtClean="0"/>
              <a:t>parenchymal</a:t>
            </a:r>
            <a:r>
              <a:rPr lang="en-US" dirty="0" smtClean="0"/>
              <a:t> destruction leading eventually to </a:t>
            </a:r>
            <a:r>
              <a:rPr lang="en-US" dirty="0" err="1" smtClean="0"/>
              <a:t>cirrohsis,course</a:t>
            </a:r>
            <a:r>
              <a:rPr lang="en-US" dirty="0" smtClean="0"/>
              <a:t> during pregnancy is variable with high fetal loss </a:t>
            </a:r>
            <a:r>
              <a:rPr lang="en-US" dirty="0" err="1" smtClean="0"/>
              <a:t>rate,steroid</a:t>
            </a:r>
            <a:r>
              <a:rPr lang="en-US" dirty="0" smtClean="0"/>
              <a:t> </a:t>
            </a:r>
            <a:r>
              <a:rPr lang="en-US" dirty="0" err="1" smtClean="0"/>
              <a:t>shuold</a:t>
            </a:r>
            <a:r>
              <a:rPr lang="en-US" dirty="0" smtClean="0"/>
              <a:t> continue throughout pregnancy.</a:t>
            </a:r>
          </a:p>
          <a:p>
            <a:r>
              <a:rPr lang="en-US" sz="3200" dirty="0" smtClean="0"/>
              <a:t>Cirrhosis </a:t>
            </a:r>
            <a:r>
              <a:rPr lang="en-US" sz="2400" dirty="0" smtClean="0"/>
              <a:t>pregnancy is well tolerated in compensated cirrhosis without esophageal </a:t>
            </a:r>
            <a:r>
              <a:rPr lang="en-US" sz="2400" dirty="0" err="1" smtClean="0"/>
              <a:t>varices,risk</a:t>
            </a:r>
            <a:r>
              <a:rPr lang="en-US" sz="2400" dirty="0" smtClean="0"/>
              <a:t> of bleeding from </a:t>
            </a:r>
            <a:r>
              <a:rPr lang="en-US" sz="2400" dirty="0" err="1" smtClean="0"/>
              <a:t>varices</a:t>
            </a:r>
            <a:r>
              <a:rPr lang="en-US" sz="2400" dirty="0" smtClean="0"/>
              <a:t> increase during pregnancy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gallstone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in </a:t>
            </a:r>
            <a:r>
              <a:rPr lang="en-US" dirty="0" err="1" smtClean="0"/>
              <a:t>pregnancy,increased</a:t>
            </a:r>
            <a:r>
              <a:rPr lang="en-US" dirty="0" smtClean="0"/>
              <a:t> </a:t>
            </a:r>
            <a:r>
              <a:rPr lang="en-US" dirty="0" err="1" smtClean="0"/>
              <a:t>estrogen</a:t>
            </a:r>
            <a:r>
              <a:rPr lang="en-US" dirty="0" err="1" smtClean="0">
                <a:sym typeface="Wingdings" pitchFamily="2" charset="2"/>
              </a:rPr>
              <a:t>supersaturation</a:t>
            </a:r>
            <a:r>
              <a:rPr lang="en-US" dirty="0" smtClean="0">
                <a:sym typeface="Wingdings" pitchFamily="2" charset="2"/>
              </a:rPr>
              <a:t> of bile with </a:t>
            </a:r>
            <a:r>
              <a:rPr lang="en-US" dirty="0" err="1" smtClean="0">
                <a:sym typeface="Wingdings" pitchFamily="2" charset="2"/>
              </a:rPr>
              <a:t>cholestrol,increased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progestrondecrease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smtClean="0">
                <a:sym typeface="Wingdings" pitchFamily="2" charset="2"/>
              </a:rPr>
              <a:t>gallbladder contractility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If surgical treatment is required it is better to be performed in the second trimester if possible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user\Desktop\aug\screen_shot_2012-03-05_at_12.40.18_am1330926073782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6000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60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endParaRPr lang="en-IN" sz="6000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Physiological changes in liver during pregnancy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763000" cy="4648200"/>
          </a:xfrm>
        </p:spPr>
        <p:txBody>
          <a:bodyPr>
            <a:normAutofit/>
          </a:bodyPr>
          <a:lstStyle/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Liver is not palpable during pregnancy.</a:t>
            </a:r>
          </a:p>
          <a:p>
            <a:pPr algn="just"/>
            <a:r>
              <a:rPr lang="en-US" sz="2800" dirty="0" smtClean="0"/>
              <a:t>Sr. protein decrease by 20%.</a:t>
            </a:r>
          </a:p>
          <a:p>
            <a:pPr algn="just"/>
            <a:r>
              <a:rPr lang="en-US" sz="2800" dirty="0" smtClean="0"/>
              <a:t> ALP  level increase.</a:t>
            </a:r>
          </a:p>
          <a:p>
            <a:pPr algn="just"/>
            <a:r>
              <a:rPr lang="en-US" sz="2800" dirty="0" err="1" smtClean="0"/>
              <a:t>S.bilirubin,porthrombin</a:t>
            </a:r>
            <a:r>
              <a:rPr lang="en-US" sz="2800" dirty="0" smtClean="0"/>
              <a:t> time&amp; liver aminotransferase remain unchanged  </a:t>
            </a:r>
          </a:p>
          <a:p>
            <a:pPr algn="just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Jaundice unrelated to pregnant state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HEPATIC CAUSES</a:t>
            </a:r>
            <a:endParaRPr lang="en-US" u="sng" dirty="0"/>
          </a:p>
          <a:p>
            <a:pPr lvl="0"/>
            <a:r>
              <a:rPr lang="en-US" dirty="0"/>
              <a:t>Acute viral hepatitis</a:t>
            </a:r>
          </a:p>
          <a:p>
            <a:pPr lvl="0"/>
            <a:r>
              <a:rPr lang="en-US" dirty="0"/>
              <a:t>Drug induced hepatitis</a:t>
            </a:r>
          </a:p>
          <a:p>
            <a:pPr lvl="0"/>
            <a:r>
              <a:rPr lang="en-US" dirty="0"/>
              <a:t>Chronic hepatitis</a:t>
            </a:r>
          </a:p>
          <a:p>
            <a:pPr marL="0" indent="0">
              <a:buNone/>
            </a:pPr>
            <a:r>
              <a:rPr lang="en-US" dirty="0"/>
              <a:t>      -viral (HBV, HCV)</a:t>
            </a:r>
          </a:p>
          <a:p>
            <a:pPr marL="0" indent="0">
              <a:buNone/>
            </a:pPr>
            <a:r>
              <a:rPr lang="en-US" dirty="0"/>
              <a:t>      -Autoimmune hepatitis</a:t>
            </a:r>
          </a:p>
          <a:p>
            <a:pPr lvl="0"/>
            <a:r>
              <a:rPr lang="en-US" dirty="0"/>
              <a:t>Wilson’s disease</a:t>
            </a:r>
          </a:p>
          <a:p>
            <a:pPr lvl="0"/>
            <a:r>
              <a:rPr lang="en-US" dirty="0"/>
              <a:t>Cirrhosis of liver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b="1" u="sng" dirty="0"/>
              <a:t>PRE-HEPATIC CAUSES</a:t>
            </a:r>
            <a:endParaRPr lang="en-US" u="sng" dirty="0"/>
          </a:p>
          <a:p>
            <a:pPr lvl="0"/>
            <a:r>
              <a:rPr lang="en-US" dirty="0"/>
              <a:t>Hemolytic anemia</a:t>
            </a:r>
          </a:p>
          <a:p>
            <a:pPr marL="0" indent="0">
              <a:buNone/>
            </a:pPr>
            <a:r>
              <a:rPr lang="en-US" b="1" u="sng" dirty="0" smtClean="0"/>
              <a:t>POST-HEPATIC </a:t>
            </a:r>
            <a:r>
              <a:rPr lang="en-US" b="1" u="sng" dirty="0"/>
              <a:t>CAUSES</a:t>
            </a:r>
            <a:endParaRPr lang="en-US" u="sng" dirty="0"/>
          </a:p>
          <a:p>
            <a:pPr lvl="0"/>
            <a:r>
              <a:rPr lang="en-US" dirty="0"/>
              <a:t>Common bile duct stone/ strictures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5245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Causes of jaundice during pregnancy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718" y="1864262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600" u="sng" dirty="0"/>
              <a:t>Jaundice specific to pregnancy</a:t>
            </a:r>
            <a:endParaRPr lang="en-US" sz="3600" dirty="0"/>
          </a:p>
          <a:p>
            <a:pPr lvl="0"/>
            <a:r>
              <a:rPr lang="en-US" dirty="0"/>
              <a:t>Hyperemesis </a:t>
            </a:r>
            <a:r>
              <a:rPr lang="en-US" dirty="0" err="1"/>
              <a:t>gravidarum</a:t>
            </a:r>
            <a:endParaRPr lang="en-US" dirty="0"/>
          </a:p>
          <a:p>
            <a:pPr lvl="0"/>
            <a:r>
              <a:rPr lang="en-US" dirty="0"/>
              <a:t>Intrahepatic cholestasis of pregnancy</a:t>
            </a:r>
          </a:p>
          <a:p>
            <a:pPr lvl="0"/>
            <a:r>
              <a:rPr lang="en-US" dirty="0"/>
              <a:t>Pre-eclampsia/ eclampsia</a:t>
            </a:r>
          </a:p>
          <a:p>
            <a:pPr lvl="0"/>
            <a:r>
              <a:rPr lang="en-US" dirty="0"/>
              <a:t>HELLP Syndrome</a:t>
            </a:r>
          </a:p>
          <a:p>
            <a:pPr lvl="0"/>
            <a:r>
              <a:rPr lang="en-US" dirty="0"/>
              <a:t>Acute fatty liver of pregnancy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6627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Acute fatty liver of pregnancy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991600" cy="5181600"/>
          </a:xfrm>
        </p:spPr>
        <p:txBody>
          <a:bodyPr>
            <a:noAutofit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pPr algn="just"/>
            <a:r>
              <a:rPr lang="en-US" sz="2800" dirty="0" smtClean="0"/>
              <a:t>Acute hepatic failure in absence of viral hepatitis, IHC, etc.</a:t>
            </a:r>
            <a:endParaRPr lang="en-US" sz="2800" dirty="0"/>
          </a:p>
          <a:p>
            <a:pPr algn="just"/>
            <a:r>
              <a:rPr lang="en-US" sz="2800" dirty="0" smtClean="0"/>
              <a:t>Manifest usually in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</a:t>
            </a:r>
            <a:r>
              <a:rPr lang="en-US" sz="2800" dirty="0" err="1" smtClean="0"/>
              <a:t>trimester,rarely</a:t>
            </a:r>
            <a:r>
              <a:rPr lang="en-US" sz="2800" dirty="0" smtClean="0"/>
              <a:t> after delivery</a:t>
            </a:r>
          </a:p>
          <a:p>
            <a:pPr algn="just"/>
            <a:r>
              <a:rPr lang="en-US" sz="2800" dirty="0" smtClean="0"/>
              <a:t>Rare </a:t>
            </a:r>
            <a:r>
              <a:rPr lang="en-US" sz="2800" dirty="0" err="1" smtClean="0"/>
              <a:t>condition,more</a:t>
            </a:r>
            <a:r>
              <a:rPr lang="en-US" sz="2800" dirty="0" smtClean="0"/>
              <a:t> common in </a:t>
            </a:r>
            <a:r>
              <a:rPr lang="en-US" sz="2800" dirty="0" err="1" smtClean="0"/>
              <a:t>primigravida</a:t>
            </a:r>
            <a:r>
              <a:rPr lang="en-US" sz="2800" dirty="0" smtClean="0"/>
              <a:t> </a:t>
            </a:r>
            <a:r>
              <a:rPr lang="en-US" sz="2800" dirty="0" err="1" smtClean="0"/>
              <a:t>obese,multiple</a:t>
            </a:r>
            <a:r>
              <a:rPr lang="en-US" sz="2800" dirty="0" smtClean="0"/>
              <a:t> pregnancy,  male fetus and associated with pre-</a:t>
            </a:r>
            <a:r>
              <a:rPr lang="en-US" sz="2800" dirty="0" err="1" smtClean="0"/>
              <a:t>eclampsia</a:t>
            </a:r>
            <a:r>
              <a:rPr lang="en-US" sz="2800" dirty="0" smtClean="0"/>
              <a:t> in 50% of cases </a:t>
            </a:r>
          </a:p>
          <a:p>
            <a:pPr algn="just"/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i="1" dirty="0" err="1" smtClean="0">
                <a:solidFill>
                  <a:srgbClr val="002060"/>
                </a:solidFill>
              </a:rPr>
              <a:t>Etiology:unkown</a:t>
            </a:r>
            <a:endParaRPr lang="en-US" sz="3600" i="1" dirty="0" smtClean="0">
              <a:solidFill>
                <a:srgbClr val="002060"/>
              </a:solidFill>
            </a:endParaRPr>
          </a:p>
          <a:p>
            <a:r>
              <a:rPr lang="en-US" sz="2400" dirty="0" smtClean="0"/>
              <a:t>Associated with  inherited</a:t>
            </a:r>
            <a:r>
              <a:rPr lang="en-US" sz="2800" dirty="0" smtClean="0"/>
              <a:t> mitochondrial defect in oxidation pathway of fatty acid.</a:t>
            </a:r>
          </a:p>
          <a:p>
            <a:pPr>
              <a:buNone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 </a:t>
            </a:r>
            <a:r>
              <a:rPr lang="en-US" sz="2800" dirty="0" smtClean="0"/>
              <a:t>↑estrogen in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trimester leads to ↓ mitochondrial oxidation.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Clinical features and diagnosis</a:t>
            </a:r>
            <a:endParaRPr lang="en-US" sz="4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i="1" dirty="0" smtClean="0">
                <a:solidFill>
                  <a:srgbClr val="002060"/>
                </a:solidFill>
              </a:rPr>
              <a:t>Clinical features</a:t>
            </a:r>
            <a:r>
              <a:rPr lang="en-US" sz="3600" i="1" dirty="0" smtClean="0"/>
              <a:t>:  </a:t>
            </a:r>
            <a:r>
              <a:rPr lang="en-US" sz="2800" i="1" dirty="0" smtClean="0"/>
              <a:t>A</a:t>
            </a:r>
            <a:r>
              <a:rPr lang="en-US" sz="2800" dirty="0" smtClean="0"/>
              <a:t>norexia, nausea, vomiting, headache, fatigue, altered mental status, </a:t>
            </a:r>
            <a:r>
              <a:rPr lang="en-US" sz="2800" dirty="0" err="1" smtClean="0"/>
              <a:t>polydypsia</a:t>
            </a:r>
            <a:r>
              <a:rPr lang="en-US" sz="2800" dirty="0" smtClean="0"/>
              <a:t> ,Jaundice 90%,</a:t>
            </a:r>
          </a:p>
          <a:p>
            <a:r>
              <a:rPr lang="en-US" sz="2800" dirty="0" smtClean="0"/>
              <a:t> Right  upper quadrant pain.</a:t>
            </a:r>
          </a:p>
          <a:p>
            <a:r>
              <a:rPr lang="en-US" sz="2800" dirty="0" smtClean="0"/>
              <a:t>Hepatic encephalopathy seen in latter. </a:t>
            </a:r>
          </a:p>
          <a:p>
            <a:r>
              <a:rPr lang="en-US" sz="2800" dirty="0" smtClean="0"/>
              <a:t>Clinical improvement occurs 1-4 weeks after delivery..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2760</TotalTime>
  <Words>1159</Words>
  <Application>Microsoft Office PowerPoint</Application>
  <PresentationFormat>On-screen Show (4:3)</PresentationFormat>
  <Paragraphs>175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Flow</vt:lpstr>
      <vt:lpstr>Slide 1</vt:lpstr>
      <vt:lpstr>Slide 2</vt:lpstr>
      <vt:lpstr>Slide 3</vt:lpstr>
      <vt:lpstr>Physiological changes in liver during pregnancy</vt:lpstr>
      <vt:lpstr>Jaundice unrelated to pregnant state </vt:lpstr>
      <vt:lpstr>Causes of jaundice during pregnancy </vt:lpstr>
      <vt:lpstr>Acute fatty liver of pregnancy</vt:lpstr>
      <vt:lpstr>Slide 8</vt:lpstr>
      <vt:lpstr>Clinical features and diagnosis</vt:lpstr>
      <vt:lpstr> </vt:lpstr>
      <vt:lpstr>     Prognosis</vt:lpstr>
      <vt:lpstr>Management</vt:lpstr>
      <vt:lpstr>Intrahepatic cholestasis of pregnancy</vt:lpstr>
      <vt:lpstr>Intrahepatic cholestasis of pregnancy</vt:lpstr>
      <vt:lpstr>       management</vt:lpstr>
      <vt:lpstr>Prognosis</vt:lpstr>
      <vt:lpstr>HELLP syndrome</vt:lpstr>
      <vt:lpstr>Slide 18</vt:lpstr>
      <vt:lpstr>Management</vt:lpstr>
      <vt:lpstr>Hyper emesis gravidarum</vt:lpstr>
      <vt:lpstr>Management</vt:lpstr>
      <vt:lpstr>Acute viral hepatitis</vt:lpstr>
      <vt:lpstr>Hepatitis A: </vt:lpstr>
      <vt:lpstr>Hepatitis B</vt:lpstr>
      <vt:lpstr> Hepatitis B </vt:lpstr>
      <vt:lpstr>Hepatitis C  </vt:lpstr>
      <vt:lpstr>Hepatitis D </vt:lpstr>
      <vt:lpstr>Slide 28</vt:lpstr>
      <vt:lpstr>gallstone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sony</cp:lastModifiedBy>
  <cp:revision>237</cp:revision>
  <dcterms:created xsi:type="dcterms:W3CDTF">2015-02-02T16:21:10Z</dcterms:created>
  <dcterms:modified xsi:type="dcterms:W3CDTF">2017-04-29T11:42:55Z</dcterms:modified>
</cp:coreProperties>
</file>